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306" r:id="rId3"/>
    <p:sldId id="307" r:id="rId4"/>
    <p:sldId id="319" r:id="rId5"/>
    <p:sldId id="309" r:id="rId6"/>
    <p:sldId id="318" r:id="rId7"/>
    <p:sldId id="310" r:id="rId8"/>
    <p:sldId id="311" r:id="rId9"/>
    <p:sldId id="313" r:id="rId10"/>
    <p:sldId id="314" r:id="rId11"/>
    <p:sldId id="317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Radiant Warmer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495387" y="5828057"/>
            <a:ext cx="47589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Medical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495387" y="5472254"/>
            <a:ext cx="501081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C18.3  Maintaining Paediatrics Equipment </a:t>
            </a:r>
            <a:endParaRPr lang="en-GB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91168" y="1636366"/>
            <a:ext cx="38707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principles of operation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function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scientific principles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construction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components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system diagram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inputs/outputs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troubleshooting 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identifying common faults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replacing components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rectifying faults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safety considerations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user and patient safety 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electrical safety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485862" y="5032662"/>
            <a:ext cx="4867939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18.3.3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Maintain </a:t>
            </a:r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radiant warmer.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551" y="1505816"/>
            <a:ext cx="1722866" cy="35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63335" y="2755371"/>
            <a:ext cx="3320688" cy="67362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Trouble shooting flow chart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Radiant Warmer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381" y="0"/>
            <a:ext cx="7531765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88868" y="5538651"/>
            <a:ext cx="1725665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service manual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9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 Considerations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Radiant Warmer</a:t>
            </a:r>
          </a:p>
        </p:txBody>
      </p:sp>
      <p:sp>
        <p:nvSpPr>
          <p:cNvPr id="3" name="Rechthoek 2"/>
          <p:cNvSpPr/>
          <p:nvPr/>
        </p:nvSpPr>
        <p:spPr>
          <a:xfrm>
            <a:off x="412129" y="1566514"/>
            <a:ext cx="3161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+mj-lt"/>
              </a:rPr>
              <a:t>Safety of patient:  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hyperthermia</a:t>
            </a:r>
            <a:endParaRPr lang="en-GB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12129" y="4071815"/>
            <a:ext cx="64120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Safety of personnel: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Do </a:t>
            </a:r>
            <a:r>
              <a:rPr lang="en-GB" dirty="0">
                <a:latin typeface="+mj-lt"/>
              </a:rPr>
              <a:t>not touch the protective grill under the radiant heater or the top of the heater assembly. These surfaces may be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hot</a:t>
            </a:r>
            <a:r>
              <a:rPr lang="en-GB" dirty="0">
                <a:latin typeface="+mj-lt"/>
              </a:rPr>
              <a:t> and a burn could result.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Disconnect </a:t>
            </a:r>
            <a:r>
              <a:rPr lang="en-GB" dirty="0">
                <a:latin typeface="+mj-lt"/>
              </a:rPr>
              <a:t>power to the Warmer and allow the heater rod to cool before cleaning to avoid the possibility of 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burn</a:t>
            </a:r>
            <a:r>
              <a:rPr lang="en-GB" dirty="0">
                <a:latin typeface="+mj-l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Disconnect </a:t>
            </a:r>
            <a:r>
              <a:rPr lang="en-GB" dirty="0">
                <a:latin typeface="+mj-lt"/>
              </a:rPr>
              <a:t>the Warmer power cord and allow the unit to cool before replacing the alarm or observation lights.</a:t>
            </a:r>
          </a:p>
        </p:txBody>
      </p:sp>
      <p:sp>
        <p:nvSpPr>
          <p:cNvPr id="5" name="Rechthoek 4"/>
          <p:cNvSpPr/>
          <p:nvPr/>
        </p:nvSpPr>
        <p:spPr>
          <a:xfrm>
            <a:off x="4121573" y="1566514"/>
            <a:ext cx="773175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Potential pitfalls of servo-controlled </a:t>
            </a:r>
            <a:r>
              <a:rPr lang="en-GB" dirty="0" smtClean="0">
                <a:latin typeface="+mj-lt"/>
              </a:rPr>
              <a:t>warmer: </a:t>
            </a:r>
          </a:p>
          <a:p>
            <a:endParaRPr lang="en-GB" sz="1100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In </a:t>
            </a:r>
            <a:r>
              <a:rPr lang="en-GB" dirty="0">
                <a:latin typeface="+mj-lt"/>
              </a:rPr>
              <a:t>the event of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probe getting displaced </a:t>
            </a:r>
            <a:r>
              <a:rPr lang="en-GB" dirty="0">
                <a:latin typeface="+mj-lt"/>
              </a:rPr>
              <a:t>from baby’s abdominal skin, overheating of </a:t>
            </a:r>
            <a:r>
              <a:rPr lang="en-GB" dirty="0" smtClean="0">
                <a:latin typeface="+mj-lt"/>
              </a:rPr>
              <a:t>the baby </a:t>
            </a:r>
            <a:r>
              <a:rPr lang="en-GB" dirty="0">
                <a:latin typeface="+mj-lt"/>
              </a:rPr>
              <a:t>will occur because the skin probe depicts air temperature and heater output keeps </a:t>
            </a:r>
            <a:r>
              <a:rPr lang="en-GB" dirty="0" smtClean="0">
                <a:latin typeface="+mj-lt"/>
              </a:rPr>
              <a:t>on increasing </a:t>
            </a:r>
            <a:r>
              <a:rPr lang="en-GB" dirty="0">
                <a:latin typeface="+mj-lt"/>
              </a:rPr>
              <a:t>till probe temperature matches control temperature. </a:t>
            </a:r>
            <a:endParaRPr lang="en-GB" dirty="0" smtClean="0">
              <a:latin typeface="+mj-lt"/>
            </a:endParaRPr>
          </a:p>
          <a:p>
            <a:endParaRPr lang="en-GB" sz="1100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Also</a:t>
            </a:r>
            <a:r>
              <a:rPr lang="en-GB" dirty="0">
                <a:latin typeface="+mj-lt"/>
              </a:rPr>
              <a:t>, repeated </a:t>
            </a:r>
            <a:r>
              <a:rPr lang="en-GB" dirty="0" smtClean="0">
                <a:latin typeface="+mj-lt"/>
              </a:rPr>
              <a:t>activation of </a:t>
            </a:r>
            <a:r>
              <a:rPr lang="en-GB" dirty="0">
                <a:latin typeface="+mj-lt"/>
              </a:rPr>
              <a:t>alarm will occur when baby develops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fever</a:t>
            </a:r>
            <a:r>
              <a:rPr lang="en-GB" dirty="0">
                <a:latin typeface="+mj-lt"/>
              </a:rPr>
              <a:t>. In this situation, it is better to shift </a:t>
            </a:r>
            <a:r>
              <a:rPr lang="en-GB" dirty="0" smtClean="0">
                <a:latin typeface="+mj-lt"/>
              </a:rPr>
              <a:t>to manual </a:t>
            </a:r>
            <a:r>
              <a:rPr lang="en-GB" dirty="0">
                <a:latin typeface="+mj-lt"/>
              </a:rPr>
              <a:t>mode with </a:t>
            </a:r>
            <a:r>
              <a:rPr lang="en-GB" dirty="0" smtClean="0">
                <a:latin typeface="+mj-lt"/>
              </a:rPr>
              <a:t>lowest </a:t>
            </a:r>
            <a:r>
              <a:rPr lang="en-GB" dirty="0">
                <a:latin typeface="+mj-lt"/>
              </a:rPr>
              <a:t>heater </a:t>
            </a:r>
            <a:r>
              <a:rPr lang="en-GB" dirty="0" smtClean="0">
                <a:latin typeface="+mj-lt"/>
              </a:rPr>
              <a:t>output setting. </a:t>
            </a:r>
            <a:endParaRPr lang="en-GB" dirty="0"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486" y="3674783"/>
            <a:ext cx="3966712" cy="26301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350" y="1982643"/>
            <a:ext cx="1409725" cy="17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Radiant warmers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Radiant Warmer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3" name="Rechthoek 2"/>
          <p:cNvSpPr/>
          <p:nvPr/>
        </p:nvSpPr>
        <p:spPr>
          <a:xfrm>
            <a:off x="412129" y="3789674"/>
            <a:ext cx="4769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Radiant warmers are often </a:t>
            </a:r>
            <a:r>
              <a:rPr lang="en-GB" sz="2000" dirty="0" smtClean="0">
                <a:latin typeface="+mj-lt"/>
              </a:rPr>
              <a:t>used: 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to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stabilize </a:t>
            </a:r>
            <a:r>
              <a:rPr lang="en-GB" sz="2000" dirty="0">
                <a:latin typeface="+mj-lt"/>
              </a:rPr>
              <a:t>infants following delivery room resuscitation</a:t>
            </a:r>
            <a:r>
              <a:rPr lang="en-GB" sz="2000" dirty="0" smtClean="0">
                <a:latin typeface="+mj-lt"/>
              </a:rPr>
              <a:t>,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for </a:t>
            </a:r>
            <a:r>
              <a:rPr lang="en-GB" sz="2000" dirty="0">
                <a:latin typeface="+mj-lt"/>
              </a:rPr>
              <a:t>procedures </a:t>
            </a:r>
            <a:r>
              <a:rPr lang="en-GB" sz="2000" dirty="0" smtClean="0">
                <a:latin typeface="+mj-lt"/>
              </a:rPr>
              <a:t>which cannot be done in the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confined space </a:t>
            </a:r>
            <a:r>
              <a:rPr lang="en-GB" sz="2000" dirty="0">
                <a:latin typeface="+mj-lt"/>
              </a:rPr>
              <a:t>of an </a:t>
            </a:r>
            <a:r>
              <a:rPr lang="en-GB" sz="2000" dirty="0" smtClean="0">
                <a:latin typeface="+mj-lt"/>
              </a:rPr>
              <a:t>incubator,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for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transportation </a:t>
            </a:r>
            <a:r>
              <a:rPr lang="en-GB" sz="2000" dirty="0">
                <a:latin typeface="+mj-lt"/>
              </a:rPr>
              <a:t>of the infant for surgical interventions.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9" r="18053"/>
          <a:stretch/>
        </p:blipFill>
        <p:spPr>
          <a:xfrm>
            <a:off x="5846633" y="1520668"/>
            <a:ext cx="5555771" cy="460919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12129" y="1489357"/>
            <a:ext cx="5294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Radiant </a:t>
            </a:r>
            <a:r>
              <a:rPr lang="en-GB" sz="2000" dirty="0">
                <a:latin typeface="+mj-lt"/>
              </a:rPr>
              <a:t>warmers </a:t>
            </a:r>
            <a:r>
              <a:rPr lang="en-GB" sz="2000" dirty="0" smtClean="0">
                <a:latin typeface="+mj-lt"/>
              </a:rPr>
              <a:t>(and incubators) are </a:t>
            </a:r>
            <a:r>
              <a:rPr lang="en-GB" sz="2000" dirty="0">
                <a:latin typeface="+mj-lt"/>
              </a:rPr>
              <a:t>used to maintain the body temperature of new-born infants. This is </a:t>
            </a:r>
            <a:r>
              <a:rPr lang="en-GB" sz="2000" dirty="0" smtClean="0">
                <a:latin typeface="+mj-lt"/>
              </a:rPr>
              <a:t>done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to minimize the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energy </a:t>
            </a:r>
            <a:r>
              <a:rPr lang="en-GB" sz="2000" dirty="0" smtClean="0">
                <a:latin typeface="+mj-lt"/>
              </a:rPr>
              <a:t>that is required for </a:t>
            </a:r>
            <a:r>
              <a:rPr lang="en-GB" sz="2000" dirty="0">
                <a:latin typeface="+mj-lt"/>
              </a:rPr>
              <a:t>metabolic heat production.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Hypothermia at birth </a:t>
            </a:r>
            <a:r>
              <a:rPr lang="en-GB" sz="2000" dirty="0">
                <a:latin typeface="+mj-lt"/>
              </a:rPr>
              <a:t>is one of the most important risk factors for new-born mortality. </a:t>
            </a:r>
          </a:p>
        </p:txBody>
      </p:sp>
    </p:spTree>
    <p:extLst>
      <p:ext uri="{BB962C8B-B14F-4D97-AF65-F5344CB8AC3E}">
        <p14:creationId xmlns:p14="http://schemas.microsoft.com/office/powerpoint/2010/main" val="34239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Radiant Warmer</a:t>
            </a:r>
          </a:p>
        </p:txBody>
      </p:sp>
      <p:sp>
        <p:nvSpPr>
          <p:cNvPr id="3" name="Rechthoek 2"/>
          <p:cNvSpPr/>
          <p:nvPr/>
        </p:nvSpPr>
        <p:spPr>
          <a:xfrm>
            <a:off x="372931" y="1434368"/>
            <a:ext cx="61616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heat output of </a:t>
            </a:r>
            <a:r>
              <a:rPr lang="en-GB" dirty="0" smtClean="0">
                <a:latin typeface="+mj-lt"/>
              </a:rPr>
              <a:t>radiant warmers is </a:t>
            </a:r>
            <a:r>
              <a:rPr lang="en-GB" dirty="0">
                <a:latin typeface="+mj-lt"/>
              </a:rPr>
              <a:t>usually regulated by </a:t>
            </a:r>
            <a:r>
              <a:rPr lang="en-GB" dirty="0" smtClean="0">
                <a:latin typeface="+mj-lt"/>
              </a:rPr>
              <a:t>servo-control </a:t>
            </a:r>
            <a:r>
              <a:rPr lang="en-GB" dirty="0">
                <a:latin typeface="+mj-lt"/>
              </a:rPr>
              <a:t>to keep 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skin temperature constant </a:t>
            </a:r>
            <a:r>
              <a:rPr lang="en-GB" dirty="0">
                <a:latin typeface="+mj-lt"/>
              </a:rPr>
              <a:t>at a site on the abdomen where 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thermistor probe </a:t>
            </a:r>
            <a:r>
              <a:rPr lang="en-GB" dirty="0">
                <a:latin typeface="+mj-lt"/>
              </a:rPr>
              <a:t>is attached. </a:t>
            </a:r>
            <a:endParaRPr lang="en-GB" dirty="0" smtClean="0">
              <a:latin typeface="+mj-lt"/>
            </a:endParaRPr>
          </a:p>
          <a:p>
            <a:endParaRPr lang="en-GB" sz="1100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Compared </a:t>
            </a:r>
            <a:r>
              <a:rPr lang="en-GB" dirty="0">
                <a:latin typeface="+mj-lt"/>
              </a:rPr>
              <a:t>with incubators, the partition of body heat loss is quite different under radiant warmers. Radiant warmers increase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convective</a:t>
            </a:r>
            <a:r>
              <a:rPr lang="en-GB" dirty="0">
                <a:latin typeface="+mj-lt"/>
              </a:rPr>
              <a:t> and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evaporative</a:t>
            </a:r>
            <a:r>
              <a:rPr lang="en-GB" dirty="0">
                <a:latin typeface="+mj-lt"/>
              </a:rPr>
              <a:t> heat loss and insensible water loss but eliminate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radiant heat </a:t>
            </a:r>
            <a:r>
              <a:rPr lang="en-GB" dirty="0">
                <a:latin typeface="+mj-lt"/>
              </a:rPr>
              <a:t>loss or change it to net gain. </a:t>
            </a:r>
            <a:endParaRPr lang="en-GB" dirty="0" smtClean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4733" y="1498156"/>
            <a:ext cx="4647671" cy="299679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12130" y="4708270"/>
            <a:ext cx="8943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Its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major disadvantage is the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increase in insensible water loss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produced by the radiant warmer.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‘Insensible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' water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loss (‘insensible’ because we are not aware of it) refers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to water loss due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water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that passes through the skin and is lost by evaporation,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water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loss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through breathing out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This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is loss of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pure water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: there is no associated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electrolyte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loss. </a:t>
            </a:r>
          </a:p>
        </p:txBody>
      </p:sp>
      <p:sp>
        <p:nvSpPr>
          <p:cNvPr id="6" name="PIJL-OMLAAG 5"/>
          <p:cNvSpPr/>
          <p:nvPr/>
        </p:nvSpPr>
        <p:spPr>
          <a:xfrm flipV="1">
            <a:off x="10217574" y="3301999"/>
            <a:ext cx="255693" cy="210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hoek 6"/>
          <p:cNvSpPr/>
          <p:nvPr/>
        </p:nvSpPr>
        <p:spPr>
          <a:xfrm>
            <a:off x="372931" y="37132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major advantage of the radiant warmer is the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easy access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it provides to critically-ill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infants without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disturbing the thermal environment.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420836" y="5483068"/>
            <a:ext cx="1981568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temperature probe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37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 mode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Radiant Warmer</a:t>
            </a:r>
          </a:p>
        </p:txBody>
      </p:sp>
      <p:sp>
        <p:nvSpPr>
          <p:cNvPr id="10" name="Rechthoek 9"/>
          <p:cNvSpPr/>
          <p:nvPr/>
        </p:nvSpPr>
        <p:spPr>
          <a:xfrm>
            <a:off x="476248" y="1514608"/>
            <a:ext cx="57890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Manual </a:t>
            </a:r>
            <a:r>
              <a:rPr lang="en-GB" dirty="0">
                <a:latin typeface="+mj-lt"/>
              </a:rPr>
              <a:t>mode is used for following </a:t>
            </a:r>
            <a:r>
              <a:rPr lang="en-GB" dirty="0" smtClean="0">
                <a:latin typeface="+mj-lt"/>
              </a:rPr>
              <a:t>situations:</a:t>
            </a:r>
            <a:endParaRPr lang="en-GB" dirty="0"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When </a:t>
            </a:r>
            <a:r>
              <a:rPr lang="en-GB" dirty="0">
                <a:latin typeface="+mj-lt"/>
              </a:rPr>
              <a:t>you are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anticipating a new baby </a:t>
            </a:r>
            <a:r>
              <a:rPr lang="en-GB" dirty="0">
                <a:latin typeface="+mj-lt"/>
              </a:rPr>
              <a:t>to be brought under warmer care . Keep </a:t>
            </a:r>
            <a:r>
              <a:rPr lang="en-GB" dirty="0" smtClean="0">
                <a:latin typeface="+mj-lt"/>
              </a:rPr>
              <a:t>the warmer </a:t>
            </a:r>
            <a:r>
              <a:rPr lang="en-GB" dirty="0">
                <a:latin typeface="+mj-lt"/>
              </a:rPr>
              <a:t>on with 100 % heater output, once the baby is arrived shift to servo mode.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If </a:t>
            </a:r>
            <a:r>
              <a:rPr lang="en-GB" dirty="0">
                <a:latin typeface="+mj-lt"/>
              </a:rPr>
              <a:t>baby is having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fever</a:t>
            </a:r>
            <a:r>
              <a:rPr lang="en-GB" dirty="0" smtClean="0">
                <a:latin typeface="+mj-lt"/>
              </a:rPr>
              <a:t>, </a:t>
            </a:r>
            <a:r>
              <a:rPr lang="en-GB" dirty="0">
                <a:latin typeface="+mj-lt"/>
              </a:rPr>
              <a:t>move to manual mode and make heater output minimum . If </a:t>
            </a:r>
            <a:r>
              <a:rPr lang="en-GB" dirty="0" smtClean="0">
                <a:latin typeface="+mj-lt"/>
              </a:rPr>
              <a:t>you keep a feverish baby irradiated in </a:t>
            </a:r>
            <a:r>
              <a:rPr lang="en-GB" dirty="0">
                <a:latin typeface="+mj-lt"/>
              </a:rPr>
              <a:t>servo </a:t>
            </a:r>
            <a:r>
              <a:rPr lang="en-GB" dirty="0" smtClean="0">
                <a:latin typeface="+mj-lt"/>
              </a:rPr>
              <a:t>mode, the </a:t>
            </a:r>
            <a:r>
              <a:rPr lang="en-GB" dirty="0">
                <a:latin typeface="+mj-lt"/>
              </a:rPr>
              <a:t>alarm will get activated time and again.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When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rapid warming of hypothermic baby </a:t>
            </a:r>
            <a:r>
              <a:rPr lang="en-GB" dirty="0">
                <a:latin typeface="+mj-lt"/>
              </a:rPr>
              <a:t>has to be </a:t>
            </a:r>
            <a:r>
              <a:rPr lang="en-GB" dirty="0" smtClean="0">
                <a:latin typeface="+mj-lt"/>
              </a:rPr>
              <a:t>undertaken.</a:t>
            </a:r>
            <a:endParaRPr lang="en-GB" dirty="0"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In </a:t>
            </a:r>
            <a:r>
              <a:rPr lang="en-GB" dirty="0">
                <a:latin typeface="+mj-lt"/>
              </a:rPr>
              <a:t>labour room when attending </a:t>
            </a:r>
            <a:r>
              <a:rPr lang="en-GB" dirty="0" smtClean="0">
                <a:latin typeface="+mj-lt"/>
              </a:rPr>
              <a:t>delivery, </a:t>
            </a:r>
            <a:r>
              <a:rPr lang="en-GB" dirty="0">
                <a:latin typeface="+mj-lt"/>
              </a:rPr>
              <a:t>the manual mode alarms every 10 to 15 minutes indicating the bed is warm and ready. If </a:t>
            </a:r>
            <a:r>
              <a:rPr lang="en-GB" dirty="0" smtClean="0">
                <a:latin typeface="+mj-lt"/>
              </a:rPr>
              <a:t>the alarm </a:t>
            </a:r>
            <a:r>
              <a:rPr lang="en-GB" dirty="0">
                <a:latin typeface="+mj-lt"/>
              </a:rPr>
              <a:t>is silenced, again it will reactivate after another 10-15 minutes.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515" y="2027708"/>
            <a:ext cx="4334889" cy="27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 and Temperature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Radiant Warmer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69796" y="1783356"/>
            <a:ext cx="5396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All </a:t>
            </a:r>
            <a:r>
              <a:rPr lang="en-GB" dirty="0">
                <a:latin typeface="+mj-lt"/>
              </a:rPr>
              <a:t>matter is made up of molecules and atoms. These atoms are always in different types of </a:t>
            </a:r>
            <a:r>
              <a:rPr lang="en-GB" dirty="0" smtClean="0">
                <a:latin typeface="+mj-lt"/>
              </a:rPr>
              <a:t>motion.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motion of atoms and molecules creates heat or thermal energy</a:t>
            </a:r>
            <a:r>
              <a:rPr lang="en-GB" dirty="0">
                <a:latin typeface="+mj-lt"/>
              </a:rPr>
              <a:t>. All matter has this thermal energy. The more motion the atoms or molecules have the more heat or thermal energy they will have</a:t>
            </a:r>
            <a:r>
              <a:rPr lang="en-GB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6208607" y="1654031"/>
            <a:ext cx="5727475" cy="4137169"/>
            <a:chOff x="6208607" y="1654031"/>
            <a:chExt cx="5727475" cy="4137169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56" t="14832" r="4657" b="55361"/>
            <a:stretch/>
          </p:blipFill>
          <p:spPr>
            <a:xfrm>
              <a:off x="6468531" y="1654031"/>
              <a:ext cx="4639735" cy="1112292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/>
            <a:srcRect l="11649" t="37243" r="7416"/>
            <a:stretch/>
          </p:blipFill>
          <p:spPr>
            <a:xfrm>
              <a:off x="6208607" y="2962848"/>
              <a:ext cx="5727475" cy="2828352"/>
            </a:xfrm>
            <a:prstGeom prst="rect">
              <a:avLst/>
            </a:prstGeom>
          </p:spPr>
        </p:pic>
      </p:grpSp>
      <p:sp>
        <p:nvSpPr>
          <p:cNvPr id="5" name="Rechthoek 4"/>
          <p:cNvSpPr/>
          <p:nvPr/>
        </p:nvSpPr>
        <p:spPr>
          <a:xfrm>
            <a:off x="369796" y="4274125"/>
            <a:ext cx="5311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Some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atoms and molecules move faster than others.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Temperature is an average value of energy for all the atoms and molecules in a given system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 Temperature is independent of how much matter there is in the system. It is simply an average of the energy in the system.</a:t>
            </a:r>
          </a:p>
        </p:txBody>
      </p:sp>
      <p:sp>
        <p:nvSpPr>
          <p:cNvPr id="8" name="Rechthoek 7"/>
          <p:cNvSpPr/>
          <p:nvPr/>
        </p:nvSpPr>
        <p:spPr>
          <a:xfrm>
            <a:off x="369796" y="3904793"/>
            <a:ext cx="2208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What is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Temperature?</a:t>
            </a:r>
          </a:p>
        </p:txBody>
      </p:sp>
      <p:sp>
        <p:nvSpPr>
          <p:cNvPr id="9" name="Rechthoek 8"/>
          <p:cNvSpPr/>
          <p:nvPr/>
        </p:nvSpPr>
        <p:spPr>
          <a:xfrm>
            <a:off x="369796" y="1416245"/>
            <a:ext cx="1472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What is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Heat?</a:t>
            </a:r>
          </a:p>
        </p:txBody>
      </p:sp>
    </p:spTree>
    <p:extLst>
      <p:ext uri="{BB962C8B-B14F-4D97-AF65-F5344CB8AC3E}">
        <p14:creationId xmlns:p14="http://schemas.microsoft.com/office/powerpoint/2010/main" val="288528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 Transfer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Radiant Warmer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007" y="2047487"/>
            <a:ext cx="4660798" cy="285449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12130" y="1321060"/>
            <a:ext cx="1042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Heat transfer is 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exchange</a:t>
            </a:r>
            <a:r>
              <a:rPr lang="en-GB" dirty="0">
                <a:latin typeface="+mj-lt"/>
              </a:rPr>
              <a:t> of thermal energy between physical </a:t>
            </a:r>
            <a:r>
              <a:rPr lang="en-GB" dirty="0" smtClean="0">
                <a:latin typeface="+mj-lt"/>
              </a:rPr>
              <a:t>systems. There are 3 different mechanisms by which heat is transferred throughout our environment: convection, conduction and radiation</a:t>
            </a:r>
            <a:endParaRPr lang="en-GB" dirty="0">
              <a:latin typeface="+mj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12130" y="2106970"/>
            <a:ext cx="628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Convection</a:t>
            </a:r>
            <a:r>
              <a:rPr lang="en-GB" dirty="0" smtClean="0">
                <a:latin typeface="+mj-lt"/>
              </a:rPr>
              <a:t> is </a:t>
            </a:r>
            <a:r>
              <a:rPr lang="en-GB" dirty="0">
                <a:latin typeface="+mj-lt"/>
              </a:rPr>
              <a:t>the transfer of heat from one place to another by the movement of fluids. Convection is usually the dominant form of heat transfer in liquids and gases.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12130" y="3237815"/>
            <a:ext cx="6282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(Thermal) Conduction </a:t>
            </a:r>
            <a:r>
              <a:rPr lang="en-GB" dirty="0" smtClean="0">
                <a:latin typeface="+mj-lt"/>
              </a:rPr>
              <a:t>is </a:t>
            </a:r>
            <a:r>
              <a:rPr lang="en-GB" dirty="0">
                <a:latin typeface="+mj-lt"/>
              </a:rPr>
              <a:t>the transfer of internal energy by microscopic diffusion and collisions of particles </a:t>
            </a:r>
            <a:r>
              <a:rPr lang="en-GB" dirty="0" smtClean="0">
                <a:latin typeface="+mj-lt"/>
              </a:rPr>
              <a:t>(molecules, ..) within </a:t>
            </a:r>
            <a:r>
              <a:rPr lang="en-GB" dirty="0">
                <a:latin typeface="+mj-lt"/>
              </a:rPr>
              <a:t>a body or between </a:t>
            </a:r>
            <a:r>
              <a:rPr lang="en-GB" dirty="0" smtClean="0">
                <a:latin typeface="+mj-lt"/>
              </a:rPr>
              <a:t>adjacent </a:t>
            </a:r>
            <a:r>
              <a:rPr lang="en-GB" dirty="0">
                <a:latin typeface="+mj-lt"/>
              </a:rPr>
              <a:t>bodies. </a:t>
            </a:r>
            <a:r>
              <a:rPr lang="en-GB" dirty="0" smtClean="0">
                <a:latin typeface="+mj-lt"/>
              </a:rPr>
              <a:t>Conduction </a:t>
            </a:r>
            <a:r>
              <a:rPr lang="en-GB" dirty="0">
                <a:latin typeface="+mj-lt"/>
              </a:rPr>
              <a:t>takes place in all </a:t>
            </a:r>
            <a:r>
              <a:rPr lang="en-GB" dirty="0" smtClean="0">
                <a:latin typeface="+mj-lt"/>
              </a:rPr>
              <a:t>materials (solids</a:t>
            </a:r>
            <a:r>
              <a:rPr lang="en-GB" dirty="0">
                <a:latin typeface="+mj-lt"/>
              </a:rPr>
              <a:t>, liquids, </a:t>
            </a:r>
            <a:r>
              <a:rPr lang="en-GB" dirty="0" smtClean="0">
                <a:latin typeface="+mj-lt"/>
              </a:rPr>
              <a:t>gases,..). The heat </a:t>
            </a:r>
            <a:r>
              <a:rPr lang="en-GB" dirty="0">
                <a:latin typeface="+mj-lt"/>
              </a:rPr>
              <a:t>spontaneously flows from a hotter to a colder body. </a:t>
            </a:r>
          </a:p>
        </p:txBody>
      </p:sp>
      <p:sp>
        <p:nvSpPr>
          <p:cNvPr id="8" name="Rechthoek 7"/>
          <p:cNvSpPr/>
          <p:nvPr/>
        </p:nvSpPr>
        <p:spPr>
          <a:xfrm>
            <a:off x="412130" y="5055963"/>
            <a:ext cx="11165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Radiation </a:t>
            </a:r>
            <a:r>
              <a:rPr lang="en-GB" dirty="0" smtClean="0">
                <a:latin typeface="+mj-lt"/>
              </a:rPr>
              <a:t>is </a:t>
            </a:r>
            <a:r>
              <a:rPr lang="en-GB" dirty="0">
                <a:latin typeface="+mj-lt"/>
              </a:rPr>
              <a:t>a method of heat transfer that does not rely upon any contact between the heat source and the heated </a:t>
            </a:r>
            <a:r>
              <a:rPr lang="en-GB" dirty="0" smtClean="0">
                <a:latin typeface="+mj-lt"/>
              </a:rPr>
              <a:t>object. Heat </a:t>
            </a:r>
            <a:r>
              <a:rPr lang="en-GB" dirty="0">
                <a:latin typeface="+mj-lt"/>
              </a:rPr>
              <a:t>can be transmitted though empty space by thermal radiation often called infrared radiation. This is a type electromagnetic </a:t>
            </a:r>
            <a:r>
              <a:rPr lang="en-GB" dirty="0" smtClean="0">
                <a:latin typeface="+mj-lt"/>
              </a:rPr>
              <a:t>radiation. </a:t>
            </a:r>
            <a:r>
              <a:rPr lang="en-GB" dirty="0">
                <a:latin typeface="+mj-lt"/>
              </a:rPr>
              <a:t>No mass is exchanged and no medium is required in the process of radiation. Examples of radiation is the heat from the sun, or heat released from the filament of a light bulb.</a:t>
            </a:r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467704" y="1284837"/>
            <a:ext cx="8826397" cy="13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Radiant Warmer</a:t>
            </a:r>
          </a:p>
        </p:txBody>
      </p:sp>
      <p:sp>
        <p:nvSpPr>
          <p:cNvPr id="5" name="Rechthoek 4"/>
          <p:cNvSpPr/>
          <p:nvPr/>
        </p:nvSpPr>
        <p:spPr>
          <a:xfrm>
            <a:off x="388674" y="2756275"/>
            <a:ext cx="85078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Bassinet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Lamp </a:t>
            </a:r>
            <a:r>
              <a:rPr lang="en-GB" dirty="0" smtClean="0">
                <a:latin typeface="+mj-lt"/>
              </a:rPr>
              <a:t>(silicon </a:t>
            </a:r>
            <a:r>
              <a:rPr lang="en-GB" dirty="0">
                <a:latin typeface="+mj-lt"/>
              </a:rPr>
              <a:t>quartz/infrared/ceramic/quartz </a:t>
            </a:r>
            <a:r>
              <a:rPr lang="en-GB" dirty="0" smtClean="0">
                <a:latin typeface="+mj-lt"/>
              </a:rPr>
              <a:t>crystal), to provide </a:t>
            </a:r>
            <a:r>
              <a:rPr lang="en-GB" dirty="0">
                <a:latin typeface="+mj-lt"/>
              </a:rPr>
              <a:t>radiant </a:t>
            </a:r>
            <a:r>
              <a:rPr lang="en-GB" dirty="0" smtClean="0">
                <a:latin typeface="+mj-lt"/>
              </a:rPr>
              <a:t>heat,           with parabolic mirror to spread heat</a:t>
            </a: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Skin probe</a:t>
            </a:r>
            <a:r>
              <a:rPr lang="en-GB" dirty="0" smtClean="0">
                <a:latin typeface="+mj-lt"/>
              </a:rPr>
              <a:t>, to attach  </a:t>
            </a:r>
            <a:r>
              <a:rPr lang="en-GB" dirty="0">
                <a:latin typeface="+mj-lt"/>
              </a:rPr>
              <a:t>to the baby’s skin, </a:t>
            </a:r>
            <a:r>
              <a:rPr lang="en-GB" dirty="0" smtClean="0">
                <a:latin typeface="+mj-lt"/>
              </a:rPr>
              <a:t>to measure skin </a:t>
            </a:r>
            <a:r>
              <a:rPr lang="en-GB" dirty="0">
                <a:latin typeface="+mj-lt"/>
              </a:rPr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Control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panel </a:t>
            </a:r>
            <a:r>
              <a:rPr lang="en-GB" dirty="0">
                <a:latin typeface="+mj-lt"/>
              </a:rPr>
              <a:t>(electronic/electrical/microprocessor based) </a:t>
            </a:r>
            <a:r>
              <a:rPr lang="en-GB" dirty="0" smtClean="0">
                <a:latin typeface="+mj-lt"/>
              </a:rPr>
              <a:t>with </a:t>
            </a:r>
            <a:r>
              <a:rPr lang="en-GB" dirty="0">
                <a:latin typeface="+mj-lt"/>
              </a:rPr>
              <a:t>a collection of display and control features/knobs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Heater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output control </a:t>
            </a:r>
            <a:r>
              <a:rPr lang="en-GB" dirty="0" smtClean="0">
                <a:latin typeface="+mj-lt"/>
              </a:rPr>
              <a:t>knobs to </a:t>
            </a:r>
            <a:r>
              <a:rPr lang="en-GB" dirty="0">
                <a:latin typeface="+mj-lt"/>
              </a:rPr>
              <a:t>increasing or decreasing the heater output </a:t>
            </a:r>
            <a:r>
              <a:rPr lang="en-GB" dirty="0" smtClean="0">
                <a:latin typeface="+mj-lt"/>
              </a:rPr>
              <a:t>manually and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heater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output display </a:t>
            </a:r>
            <a:endParaRPr lang="en-GB" b="1" dirty="0" smtClean="0">
              <a:solidFill>
                <a:srgbClr val="7030A0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Temperature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selection </a:t>
            </a:r>
            <a:r>
              <a:rPr lang="en-GB" dirty="0" smtClean="0">
                <a:latin typeface="+mj-lt"/>
              </a:rPr>
              <a:t>panel to select desired </a:t>
            </a:r>
            <a:r>
              <a:rPr lang="en-GB" dirty="0">
                <a:latin typeface="+mj-lt"/>
              </a:rPr>
              <a:t>skin </a:t>
            </a:r>
            <a:r>
              <a:rPr lang="en-GB" dirty="0" smtClean="0">
                <a:latin typeface="+mj-lt"/>
              </a:rPr>
              <a:t>temperature and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t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emperature display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Mode selector to selects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manual </a:t>
            </a:r>
            <a:r>
              <a:rPr lang="en-GB" dirty="0">
                <a:latin typeface="+mj-lt"/>
              </a:rPr>
              <a:t>or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servo mode </a:t>
            </a:r>
            <a:endParaRPr lang="en-GB" b="1" dirty="0" smtClean="0">
              <a:solidFill>
                <a:srgbClr val="7030A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+mj-lt"/>
              </a:rPr>
              <a:t>C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astor wheels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Alarms: </a:t>
            </a:r>
            <a:r>
              <a:rPr lang="en-GB" dirty="0" smtClean="0">
                <a:latin typeface="+mj-lt"/>
              </a:rPr>
              <a:t>air over-temperature/skin over-temperature/air </a:t>
            </a:r>
            <a:r>
              <a:rPr lang="en-GB" dirty="0">
                <a:latin typeface="+mj-lt"/>
              </a:rPr>
              <a:t>sensor fail/power </a:t>
            </a:r>
            <a:r>
              <a:rPr lang="en-GB" dirty="0" smtClean="0">
                <a:latin typeface="+mj-lt"/>
              </a:rPr>
              <a:t>failure/ </a:t>
            </a:r>
            <a:r>
              <a:rPr lang="en-GB" dirty="0">
                <a:latin typeface="+mj-lt"/>
              </a:rPr>
              <a:t>etc</a:t>
            </a:r>
            <a:r>
              <a:rPr lang="en-GB" dirty="0" smtClean="0">
                <a:latin typeface="+mj-lt"/>
              </a:rPr>
              <a:t>. </a:t>
            </a:r>
            <a:endParaRPr lang="en-GB" dirty="0"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92" r="13115"/>
          <a:stretch/>
        </p:blipFill>
        <p:spPr>
          <a:xfrm>
            <a:off x="9322192" y="393111"/>
            <a:ext cx="1818851" cy="3025595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12129" y="1347073"/>
            <a:ext cx="8460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The radiant warmer consists </a:t>
            </a:r>
            <a:r>
              <a:rPr lang="en-GB" dirty="0">
                <a:latin typeface="+mj-lt"/>
              </a:rPr>
              <a:t>of a </a:t>
            </a:r>
            <a:r>
              <a:rPr lang="en-GB" dirty="0" smtClean="0">
                <a:latin typeface="+mj-lt"/>
              </a:rPr>
              <a:t>bed/bassinet on </a:t>
            </a:r>
            <a:r>
              <a:rPr lang="en-GB" dirty="0">
                <a:latin typeface="+mj-lt"/>
              </a:rPr>
              <a:t>which to place the infant, and </a:t>
            </a:r>
            <a:r>
              <a:rPr lang="en-GB" dirty="0" smtClean="0">
                <a:latin typeface="+mj-lt"/>
              </a:rPr>
              <a:t>an overhead </a:t>
            </a:r>
            <a:r>
              <a:rPr lang="en-GB" dirty="0">
                <a:latin typeface="+mj-lt"/>
              </a:rPr>
              <a:t>heater that delivers radiant heat. A skin temperature probe </a:t>
            </a:r>
            <a:r>
              <a:rPr lang="en-GB" dirty="0" smtClean="0">
                <a:latin typeface="+mj-lt"/>
              </a:rPr>
              <a:t>monitors infant </a:t>
            </a:r>
            <a:r>
              <a:rPr lang="en-GB" dirty="0">
                <a:latin typeface="+mj-lt"/>
              </a:rPr>
              <a:t>temperature. Heat output can be controlled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manually</a:t>
            </a:r>
            <a:r>
              <a:rPr lang="en-GB" dirty="0">
                <a:latin typeface="+mj-lt"/>
              </a:rPr>
              <a:t> or through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baby mode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(feedback mode) </a:t>
            </a:r>
            <a:r>
              <a:rPr lang="en-GB" dirty="0">
                <a:latin typeface="+mj-lt"/>
              </a:rPr>
              <a:t>for </a:t>
            </a:r>
            <a:r>
              <a:rPr lang="en-GB" dirty="0" smtClean="0">
                <a:latin typeface="+mj-lt"/>
              </a:rPr>
              <a:t>thermo-regulation</a:t>
            </a:r>
            <a:r>
              <a:rPr lang="en-GB" dirty="0">
                <a:latin typeface="+mj-lt"/>
              </a:rPr>
              <a:t>. Visual and audio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alarms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are present </a:t>
            </a:r>
            <a:r>
              <a:rPr lang="en-GB" dirty="0">
                <a:latin typeface="+mj-lt"/>
              </a:rPr>
              <a:t>for safety. 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4101" y="3535993"/>
            <a:ext cx="1846942" cy="2015066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9495016" y="5402516"/>
            <a:ext cx="1646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neonatal skin temperature sensors</a:t>
            </a:r>
            <a:endParaRPr lang="en-GB" dirty="0">
              <a:latin typeface="+mj-lt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1141043" y="2507853"/>
            <a:ext cx="97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control panel</a:t>
            </a:r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798" y="2847464"/>
            <a:ext cx="830535" cy="10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36"/>
          <a:stretch/>
        </p:blipFill>
        <p:spPr>
          <a:xfrm>
            <a:off x="2075791" y="1176090"/>
            <a:ext cx="8028563" cy="516416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Diagram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Radiant Warmer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1146" y="170291"/>
            <a:ext cx="1922664" cy="27102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185" y="3322602"/>
            <a:ext cx="1707028" cy="24020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l="24822" t="93739" r="34178" b="184"/>
          <a:stretch/>
        </p:blipFill>
        <p:spPr>
          <a:xfrm>
            <a:off x="430244" y="4099256"/>
            <a:ext cx="2929467" cy="3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Radiant Warmer</a:t>
            </a:r>
          </a:p>
        </p:txBody>
      </p:sp>
      <p:sp>
        <p:nvSpPr>
          <p:cNvPr id="3" name="Rechthoek 2"/>
          <p:cNvSpPr/>
          <p:nvPr/>
        </p:nvSpPr>
        <p:spPr>
          <a:xfrm>
            <a:off x="7818769" y="2204323"/>
            <a:ext cx="40074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Required frequency/time for preventive maintenance</a:t>
            </a:r>
            <a:endParaRPr lang="en-GB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SI6 </a:t>
            </a:r>
            <a:r>
              <a:rPr lang="en-GB" dirty="0">
                <a:latin typeface="+mj-lt"/>
              </a:rPr>
              <a:t>Months / 15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PM12 </a:t>
            </a:r>
            <a:r>
              <a:rPr lang="en-GB" dirty="0">
                <a:latin typeface="+mj-lt"/>
              </a:rPr>
              <a:t>Months / 30 </a:t>
            </a:r>
            <a:r>
              <a:rPr lang="en-GB" dirty="0" smtClean="0">
                <a:latin typeface="+mj-lt"/>
              </a:rPr>
              <a:t>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CAL12 Months / 60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SPR24 Months / 30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AI0 Months / 120 Minutes</a:t>
            </a:r>
            <a:endParaRPr lang="en-GB" dirty="0">
              <a:latin typeface="+mj-lt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12130" y="3627438"/>
            <a:ext cx="7260478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Disinfection: </a:t>
            </a:r>
            <a:r>
              <a:rPr lang="en-GB" dirty="0" smtClean="0">
                <a:latin typeface="+mj-lt"/>
              </a:rPr>
              <a:t>when </a:t>
            </a:r>
            <a:r>
              <a:rPr lang="en-GB" dirty="0">
                <a:latin typeface="+mj-lt"/>
              </a:rPr>
              <a:t>the equipment is in use, </a:t>
            </a:r>
            <a:r>
              <a:rPr lang="en-GB" dirty="0" smtClean="0">
                <a:latin typeface="+mj-lt"/>
              </a:rPr>
              <a:t>all external </a:t>
            </a:r>
            <a:r>
              <a:rPr lang="en-GB" dirty="0">
                <a:latin typeface="+mj-lt"/>
              </a:rPr>
              <a:t>surfaces should be cleaned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daily</a:t>
            </a:r>
            <a:r>
              <a:rPr lang="en-GB" dirty="0" smtClean="0">
                <a:latin typeface="+mj-lt"/>
              </a:rPr>
              <a:t> with </a:t>
            </a:r>
            <a:r>
              <a:rPr lang="en-GB" dirty="0">
                <a:latin typeface="+mj-lt"/>
              </a:rPr>
              <a:t>an </a:t>
            </a:r>
            <a:r>
              <a:rPr lang="en-GB" dirty="0" smtClean="0">
                <a:latin typeface="+mj-lt"/>
              </a:rPr>
              <a:t>antiseptic solution. </a:t>
            </a:r>
            <a:r>
              <a:rPr lang="en-GB" dirty="0">
                <a:latin typeface="+mj-lt"/>
              </a:rPr>
              <a:t>Spirit or other </a:t>
            </a:r>
            <a:r>
              <a:rPr lang="en-GB" dirty="0" smtClean="0">
                <a:latin typeface="+mj-lt"/>
              </a:rPr>
              <a:t>organic solvents </a:t>
            </a:r>
            <a:r>
              <a:rPr lang="en-GB" dirty="0">
                <a:latin typeface="+mj-lt"/>
              </a:rPr>
              <a:t>must not be used to clean the glass side panels or display panel. For </a:t>
            </a:r>
            <a:r>
              <a:rPr lang="en-GB" dirty="0" smtClean="0">
                <a:latin typeface="+mj-lt"/>
              </a:rPr>
              <a:t>disinfection of the reusable </a:t>
            </a:r>
            <a:r>
              <a:rPr lang="en-GB" dirty="0">
                <a:latin typeface="+mj-lt"/>
              </a:rPr>
              <a:t>probe</a:t>
            </a:r>
            <a:r>
              <a:rPr lang="en-GB" dirty="0" smtClean="0">
                <a:latin typeface="+mj-lt"/>
              </a:rPr>
              <a:t>, an </a:t>
            </a:r>
            <a:r>
              <a:rPr lang="en-GB" dirty="0">
                <a:latin typeface="+mj-lt"/>
              </a:rPr>
              <a:t>isopropyl alcohol swab should be used</a:t>
            </a:r>
            <a:r>
              <a:rPr lang="en-GB" dirty="0" smtClean="0">
                <a:latin typeface="+mj-lt"/>
              </a:rPr>
              <a:t>.</a:t>
            </a:r>
          </a:p>
          <a:p>
            <a:r>
              <a:rPr lang="en-GB" sz="1050" dirty="0" smtClean="0">
                <a:latin typeface="+mj-lt"/>
              </a:rPr>
              <a:t> </a:t>
            </a:r>
            <a:endParaRPr lang="en-GB" sz="1200" dirty="0">
              <a:latin typeface="+mj-lt"/>
            </a:endParaRPr>
          </a:p>
          <a:p>
            <a:r>
              <a:rPr lang="en-GB" b="1" dirty="0">
                <a:solidFill>
                  <a:srgbClr val="7030A0"/>
                </a:solidFill>
                <a:latin typeface="+mj-lt"/>
              </a:rPr>
              <a:t>Every seventh day</a:t>
            </a:r>
            <a:r>
              <a:rPr lang="en-GB" dirty="0">
                <a:latin typeface="+mj-lt"/>
              </a:rPr>
              <a:t>, after shifting the baby to another </a:t>
            </a:r>
            <a:r>
              <a:rPr lang="en-GB" dirty="0" smtClean="0">
                <a:latin typeface="+mj-lt"/>
              </a:rPr>
              <a:t>cot</a:t>
            </a:r>
            <a:r>
              <a:rPr lang="en-GB" dirty="0">
                <a:latin typeface="+mj-lt"/>
              </a:rPr>
              <a:t>, the used equipment should </a:t>
            </a:r>
            <a:r>
              <a:rPr lang="en-GB" dirty="0" smtClean="0">
                <a:latin typeface="+mj-lt"/>
              </a:rPr>
              <a:t>be cleaned </a:t>
            </a:r>
            <a:r>
              <a:rPr lang="en-GB" dirty="0">
                <a:latin typeface="+mj-lt"/>
              </a:rPr>
              <a:t>thoroughly, first by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light detergent solution </a:t>
            </a:r>
            <a:r>
              <a:rPr lang="en-GB" dirty="0" smtClean="0">
                <a:latin typeface="+mj-lt"/>
              </a:rPr>
              <a:t>and then by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antiseptic solution</a:t>
            </a:r>
            <a:r>
              <a:rPr lang="en-GB" dirty="0" smtClean="0">
                <a:latin typeface="+mj-lt"/>
              </a:rPr>
              <a:t>. All detachable assemblies, are to be treated similarly</a:t>
            </a:r>
            <a:r>
              <a:rPr lang="en-GB" dirty="0">
                <a:latin typeface="+mj-lt"/>
              </a:rPr>
              <a:t>. </a:t>
            </a:r>
          </a:p>
        </p:txBody>
      </p:sp>
      <p:sp>
        <p:nvSpPr>
          <p:cNvPr id="5" name="Rechthoek 4"/>
          <p:cNvSpPr/>
          <p:nvPr/>
        </p:nvSpPr>
        <p:spPr>
          <a:xfrm>
            <a:off x="412130" y="1465660"/>
            <a:ext cx="7189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Ongoing (preventive) maintenance </a:t>
            </a:r>
            <a:r>
              <a:rPr lang="en-GB" dirty="0">
                <a:latin typeface="+mj-lt"/>
              </a:rPr>
              <a:t>is the key to increase the mean time between failures. The </a:t>
            </a:r>
            <a:r>
              <a:rPr lang="en-GB" dirty="0" smtClean="0">
                <a:latin typeface="+mj-lt"/>
              </a:rPr>
              <a:t>hospital biomedical </a:t>
            </a:r>
            <a:r>
              <a:rPr lang="en-GB" dirty="0">
                <a:latin typeface="+mj-lt"/>
              </a:rPr>
              <a:t>engineer must regularly check equipment but the authorized </a:t>
            </a:r>
            <a:r>
              <a:rPr lang="en-GB" dirty="0" smtClean="0">
                <a:latin typeface="+mj-lt"/>
              </a:rPr>
              <a:t>company engineer </a:t>
            </a:r>
            <a:r>
              <a:rPr lang="en-GB" dirty="0">
                <a:latin typeface="+mj-lt"/>
              </a:rPr>
              <a:t>must be called for preventive checks and major breakdowns. The control </a:t>
            </a:r>
            <a:r>
              <a:rPr lang="en-GB" dirty="0" smtClean="0">
                <a:latin typeface="+mj-lt"/>
              </a:rPr>
              <a:t>and power </a:t>
            </a:r>
            <a:r>
              <a:rPr lang="en-GB" dirty="0">
                <a:latin typeface="+mj-lt"/>
              </a:rPr>
              <a:t>units should be calibrated every 4-6 months and thorough servicing should </a:t>
            </a:r>
            <a:r>
              <a:rPr lang="en-GB" dirty="0" smtClean="0">
                <a:latin typeface="+mj-lt"/>
              </a:rPr>
              <a:t>be done </a:t>
            </a:r>
            <a:r>
              <a:rPr lang="en-GB" dirty="0">
                <a:latin typeface="+mj-lt"/>
              </a:rPr>
              <a:t>annually. </a:t>
            </a:r>
          </a:p>
        </p:txBody>
      </p:sp>
      <p:sp>
        <p:nvSpPr>
          <p:cNvPr id="6" name="Rechthoek 5"/>
          <p:cNvSpPr/>
          <p:nvPr/>
        </p:nvSpPr>
        <p:spPr>
          <a:xfrm>
            <a:off x="8044784" y="5504469"/>
            <a:ext cx="3781456" cy="646331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Temperature calibration should ensure sensitivity to ± 0.5° of the </a:t>
            </a:r>
            <a:r>
              <a:rPr lang="en-GB" dirty="0" smtClean="0">
                <a:latin typeface="+mj-lt"/>
              </a:rPr>
              <a:t>set value</a:t>
            </a:r>
            <a:r>
              <a:rPr lang="en-GB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18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2689</TotalTime>
  <Words>1454</Words>
  <Application>Microsoft Office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Wingdings</vt:lpstr>
      <vt:lpstr>Terugblik</vt:lpstr>
      <vt:lpstr>Radiant Warmer</vt:lpstr>
      <vt:lpstr>Radiant warmers </vt:lpstr>
      <vt:lpstr>Function</vt:lpstr>
      <vt:lpstr>Manual mode</vt:lpstr>
      <vt:lpstr>Heat and Temperature</vt:lpstr>
      <vt:lpstr>Heat Transfer</vt:lpstr>
      <vt:lpstr>Components </vt:lpstr>
      <vt:lpstr>System Diagram</vt:lpstr>
      <vt:lpstr>Maintenance</vt:lpstr>
      <vt:lpstr>Trouble shooting flow chart</vt:lpstr>
      <vt:lpstr>Safety Considerations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237</cp:revision>
  <dcterms:created xsi:type="dcterms:W3CDTF">2014-11-03T16:21:19Z</dcterms:created>
  <dcterms:modified xsi:type="dcterms:W3CDTF">2020-03-18T14:02:58Z</dcterms:modified>
</cp:coreProperties>
</file>